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2" r:id="rId4"/>
    <p:sldId id="27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80" r:id="rId17"/>
    <p:sldId id="281" r:id="rId18"/>
    <p:sldId id="268" r:id="rId19"/>
    <p:sldId id="269" r:id="rId20"/>
    <p:sldId id="270" r:id="rId21"/>
    <p:sldId id="272" r:id="rId22"/>
    <p:sldId id="273" r:id="rId23"/>
    <p:sldId id="279" r:id="rId24"/>
    <p:sldId id="274" r:id="rId25"/>
    <p:sldId id="276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69" autoAdjust="0"/>
  </p:normalViewPr>
  <p:slideViewPr>
    <p:cSldViewPr>
      <p:cViewPr varScale="1">
        <p:scale>
          <a:sx n="63" d="100"/>
          <a:sy n="63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0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23A6B-8FF3-4E51-AA89-9D82A13B15D3}" type="datetimeFigureOut">
              <a:rPr lang="en-IN" smtClean="0"/>
              <a:pPr/>
              <a:t>24/03/2023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E8F49-7DAA-4A6A-94E0-2B580E7207A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7772400" cy="1470025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4000" b="1" dirty="0" smtClean="0">
                <a:solidFill>
                  <a:srgbClr val="FFFF00"/>
                </a:solidFill>
              </a:rPr>
              <a:t>AGING AND THE PERIODONTIUM </a:t>
            </a:r>
            <a:endParaRPr lang="en-IN" sz="40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9132"/>
            <a:ext cx="6400800" cy="2428868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Presented by</a:t>
            </a:r>
          </a:p>
          <a:p>
            <a:pPr algn="l"/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Dr </a:t>
            </a:r>
            <a:r>
              <a:rPr lang="en-US" sz="2800" i="1" dirty="0" err="1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pushpendra</a:t>
            </a:r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singh</a:t>
            </a:r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yadav</a:t>
            </a:r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Sr. lecturer</a:t>
            </a:r>
          </a:p>
          <a:p>
            <a:pPr algn="l"/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Dept. of </a:t>
            </a:r>
            <a:r>
              <a:rPr lang="en-US" sz="2800" i="1" dirty="0" err="1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periodontology</a:t>
            </a:r>
            <a:r>
              <a:rPr lang="en-US" sz="2800" i="1" dirty="0" smtClean="0">
                <a:solidFill>
                  <a:schemeClr val="tx1"/>
                </a:solidFill>
                <a:latin typeface="Algerian" pitchFamily="82" charset="0"/>
                <a:cs typeface="Times New Roman" pitchFamily="18" charset="0"/>
              </a:rPr>
              <a:t> </a:t>
            </a:r>
            <a:endParaRPr lang="en-IN" sz="2800" i="1" dirty="0">
              <a:solidFill>
                <a:schemeClr val="tx1"/>
              </a:solidFill>
              <a:latin typeface="Algerian" pitchFamily="82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u="sng" dirty="0" smtClean="0">
                <a:latin typeface="Britannic Bold" pitchFamily="34" charset="0"/>
              </a:rPr>
              <a:t>RUNGTA COLLEGE OF DENTAL SCIENCES AND RESEARCH,BHILAI</a:t>
            </a:r>
            <a:endParaRPr lang="en-US" sz="3200" i="1" u="sng" dirty="0">
              <a:latin typeface="Britannic Bold" pitchFamily="34" charset="0"/>
            </a:endParaRPr>
          </a:p>
        </p:txBody>
      </p:sp>
      <p:pic>
        <p:nvPicPr>
          <p:cNvPr id="5" name="Picture 4" descr="rungta logo">
            <a:extLst>
              <a:ext uri="{FF2B5EF4-FFF2-40B4-BE49-F238E27FC236}">
                <a16:creationId xmlns:a16="http://schemas.microsoft.com/office/drawing/2014/main" xmlns="" id="{DF87F750-B1EB-3C02-A1DE-E99CE737BBB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1142984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2060"/>
                </a:solidFill>
              </a:rPr>
              <a:t>Gingival Connective Tissue </a:t>
            </a:r>
            <a:endParaRPr lang="en-IN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Increasing age results in </a:t>
            </a:r>
            <a:r>
              <a:rPr lang="en-IN" sz="2800" b="1" dirty="0" smtClean="0"/>
              <a:t>coarser and denser gingival connective tissues.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 smtClean="0"/>
              <a:t>Collagen</a:t>
            </a:r>
            <a:r>
              <a:rPr lang="en-IN" sz="2800" dirty="0" smtClean="0"/>
              <a:t> ..........an increased rate of conversion of soluble to insoluble collagen, increased mechanical strength, and increased denaturing temperature.</a:t>
            </a:r>
          </a:p>
          <a:p>
            <a:pPr algn="just">
              <a:lnSpc>
                <a:spcPct val="150000"/>
              </a:lnSpc>
            </a:pP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Increased collagen stabilization		</a:t>
            </a:r>
            <a:endParaRPr lang="en-IN" sz="2800" dirty="0"/>
          </a:p>
        </p:txBody>
      </p:sp>
      <p:sp>
        <p:nvSpPr>
          <p:cNvPr id="4" name="Down Arrow 3"/>
          <p:cNvSpPr/>
          <p:nvPr/>
        </p:nvSpPr>
        <p:spPr>
          <a:xfrm>
            <a:off x="2339752" y="4797152"/>
            <a:ext cx="576064" cy="792088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A greater collagen content has been found in the </a:t>
            </a:r>
            <a:r>
              <a:rPr lang="en-IN" sz="2800" dirty="0" err="1" smtClean="0"/>
              <a:t>gingiva</a:t>
            </a:r>
            <a:r>
              <a:rPr lang="en-IN" sz="2800" dirty="0" smtClean="0"/>
              <a:t> of older animals despite a lower rate of collagen synthesis with age.</a:t>
            </a:r>
            <a:endParaRPr lang="en-IN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PERIODONTAL LIGAMENT</a:t>
            </a:r>
            <a:endParaRPr lang="en-IN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decreased numbers of fibroblasts and a more irregular structure, paralleling the changes in the gingival connective tissues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decreased organic matrix production and epithelial cell rests and increased amounts of elastic </a:t>
            </a:r>
            <a:r>
              <a:rPr lang="en-IN" sz="2800" dirty="0" err="1" smtClean="0"/>
              <a:t>fiber</a:t>
            </a:r>
            <a:r>
              <a:rPr lang="en-IN" sz="2800" dirty="0" smtClean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width of the space will decrease if the tooth is unopposed (</a:t>
            </a:r>
            <a:r>
              <a:rPr lang="en-IN" sz="2800" dirty="0" err="1" smtClean="0"/>
              <a:t>hypofunction</a:t>
            </a:r>
            <a:r>
              <a:rPr lang="en-IN" sz="2800" dirty="0" smtClean="0"/>
              <a:t>) or will increase with excessive </a:t>
            </a:r>
            <a:r>
              <a:rPr lang="en-IN" sz="2800" dirty="0" err="1" smtClean="0"/>
              <a:t>occlusal</a:t>
            </a:r>
            <a:r>
              <a:rPr lang="en-IN" sz="2800" dirty="0" smtClean="0"/>
              <a:t> loading.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Both scenarios might be anticipated as a result of tooth loss in this population </a:t>
            </a:r>
            <a:endParaRPr lang="en-IN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CEMENTUM</a:t>
            </a:r>
            <a:endParaRPr lang="en-IN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 smtClean="0"/>
              <a:t>An increase in </a:t>
            </a:r>
            <a:r>
              <a:rPr lang="en-IN" sz="2800" dirty="0" err="1" smtClean="0"/>
              <a:t>cemental</a:t>
            </a:r>
            <a:r>
              <a:rPr lang="en-IN" sz="2800" dirty="0" smtClean="0"/>
              <a:t> width is a common finding; this increase may be 5 to 10 times with increasing .........because deposition continues after tooth eruption. </a:t>
            </a:r>
          </a:p>
          <a:p>
            <a:pPr algn="just"/>
            <a:r>
              <a:rPr lang="en-IN" sz="2800" dirty="0" smtClean="0"/>
              <a:t>The increase in width is greater apically and </a:t>
            </a:r>
            <a:r>
              <a:rPr lang="en-IN" sz="2800" dirty="0" err="1" smtClean="0"/>
              <a:t>lingually</a:t>
            </a:r>
            <a:r>
              <a:rPr lang="en-IN" sz="2800" dirty="0" smtClean="0"/>
              <a:t>.</a:t>
            </a:r>
          </a:p>
          <a:p>
            <a:pPr algn="just"/>
            <a:r>
              <a:rPr lang="en-IN" sz="2800" dirty="0" smtClean="0"/>
              <a:t>Although </a:t>
            </a:r>
            <a:r>
              <a:rPr lang="en-IN" sz="2800" dirty="0" err="1" smtClean="0"/>
              <a:t>cementum</a:t>
            </a:r>
            <a:r>
              <a:rPr lang="en-IN" sz="2800" dirty="0" smtClean="0"/>
              <a:t> has limited capacity for </a:t>
            </a:r>
            <a:r>
              <a:rPr lang="en-IN" sz="2800" dirty="0" err="1" smtClean="0"/>
              <a:t>remodeling</a:t>
            </a:r>
            <a:r>
              <a:rPr lang="en-IN" sz="2800" dirty="0" smtClean="0"/>
              <a:t>, an accumulation of </a:t>
            </a:r>
            <a:r>
              <a:rPr lang="en-IN" sz="2800" dirty="0" err="1" smtClean="0"/>
              <a:t>resorption</a:t>
            </a:r>
            <a:r>
              <a:rPr lang="en-IN" sz="2800" dirty="0" smtClean="0"/>
              <a:t> bays explains the finding of increasing surface irregularity.</a:t>
            </a:r>
            <a:endParaRPr lang="en-IN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ALVEOLAR BONE </a:t>
            </a:r>
            <a:endParaRPr lang="en-IN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more irregular periodontal surface of bone and less regular insertion of collagen </a:t>
            </a:r>
            <a:r>
              <a:rPr lang="en-IN" sz="2800" dirty="0" err="1" smtClean="0"/>
              <a:t>fibers</a:t>
            </a:r>
            <a:r>
              <a:rPr lang="en-IN" sz="2800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Although age is a risk factor for the reduction of bone mass in osteoporosis, it is not causative and therefore should be distinguished from physiologic aging processes</a:t>
            </a:r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</a:rPr>
              <a:t>Experimental animals show: (Van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der</a:t>
            </a:r>
            <a:r>
              <a:rPr lang="en-US" sz="2800" b="1" i="1" dirty="0" smtClean="0">
                <a:solidFill>
                  <a:srgbClr val="002060"/>
                </a:solidFill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</a:rPr>
              <a:t>velden</a:t>
            </a:r>
            <a:r>
              <a:rPr lang="en-US" sz="2800" b="1" i="1" dirty="0" smtClean="0">
                <a:solidFill>
                  <a:srgbClr val="002060"/>
                </a:solidFill>
              </a:rPr>
              <a:t>, 1984)</a:t>
            </a:r>
            <a:endParaRPr lang="en-IN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marL="640080" lvl="1" indent="-246888" algn="just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Comic Sans MS" pitchFamily="66" charset="0"/>
              </a:rPr>
              <a:t>Decreased width of </a:t>
            </a:r>
            <a:r>
              <a:rPr lang="en-US" dirty="0" err="1" smtClean="0">
                <a:latin typeface="Comic Sans MS" pitchFamily="66" charset="0"/>
              </a:rPr>
              <a:t>cribriform</a:t>
            </a:r>
            <a:r>
              <a:rPr lang="en-US" dirty="0" smtClean="0">
                <a:latin typeface="Comic Sans MS" pitchFamily="66" charset="0"/>
              </a:rPr>
              <a:t> plate with age</a:t>
            </a:r>
          </a:p>
          <a:p>
            <a:pPr marL="640080" lvl="1" indent="-246888" algn="just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Comic Sans MS" pitchFamily="66" charset="0"/>
              </a:rPr>
              <a:t> Decrease width of </a:t>
            </a:r>
            <a:r>
              <a:rPr lang="en-US" dirty="0" err="1" smtClean="0">
                <a:latin typeface="Comic Sans MS" pitchFamily="66" charset="0"/>
              </a:rPr>
              <a:t>interdental</a:t>
            </a:r>
            <a:r>
              <a:rPr lang="en-US" dirty="0" smtClean="0">
                <a:latin typeface="Comic Sans MS" pitchFamily="66" charset="0"/>
              </a:rPr>
              <a:t> alveolar septum - result of </a:t>
            </a:r>
            <a:r>
              <a:rPr lang="en-US" dirty="0" err="1" smtClean="0">
                <a:latin typeface="Comic Sans MS" pitchFamily="66" charset="0"/>
              </a:rPr>
              <a:t>interproximal</a:t>
            </a:r>
            <a:r>
              <a:rPr lang="en-US" dirty="0" smtClean="0">
                <a:latin typeface="Comic Sans MS" pitchFamily="66" charset="0"/>
              </a:rPr>
              <a:t> wear of the teeth.</a:t>
            </a:r>
          </a:p>
          <a:p>
            <a:pPr marL="640080" lvl="1" indent="-246888" algn="just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Comic Sans MS" pitchFamily="66" charset="0"/>
              </a:rPr>
              <a:t>Transformation from immature </a:t>
            </a:r>
            <a:r>
              <a:rPr lang="en-US" dirty="0" err="1" smtClean="0">
                <a:latin typeface="Comic Sans MS" pitchFamily="66" charset="0"/>
              </a:rPr>
              <a:t>trabeculated</a:t>
            </a:r>
            <a:r>
              <a:rPr lang="en-US" dirty="0" smtClean="0">
                <a:latin typeface="Comic Sans MS" pitchFamily="66" charset="0"/>
              </a:rPr>
              <a:t> bone to a dense </a:t>
            </a:r>
            <a:r>
              <a:rPr lang="en-US" dirty="0" err="1" smtClean="0">
                <a:latin typeface="Comic Sans MS" pitchFamily="66" charset="0"/>
              </a:rPr>
              <a:t>lammellated</a:t>
            </a:r>
            <a:r>
              <a:rPr lang="en-US" dirty="0" smtClean="0">
                <a:latin typeface="Comic Sans MS" pitchFamily="66" charset="0"/>
              </a:rPr>
              <a:t> bone.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lvl="1" indent="-246888" algn="just">
              <a:lnSpc>
                <a:spcPct val="150000"/>
              </a:lnSpc>
              <a:buFont typeface="Wingdings 2"/>
              <a:buChar char=""/>
              <a:defRPr/>
            </a:pPr>
            <a:r>
              <a:rPr lang="en-US" sz="2400" u="sng" dirty="0" smtClean="0">
                <a:latin typeface="Comic Sans MS" pitchFamily="66" charset="0"/>
              </a:rPr>
              <a:t>Proliferative activity </a:t>
            </a:r>
            <a:r>
              <a:rPr lang="en-US" sz="2400" dirty="0" smtClean="0">
                <a:latin typeface="Comic Sans MS" pitchFamily="66" charset="0"/>
              </a:rPr>
              <a:t>of the cells in the </a:t>
            </a:r>
            <a:r>
              <a:rPr lang="en-US" sz="2400" dirty="0" err="1" smtClean="0">
                <a:latin typeface="Comic Sans MS" pitchFamily="66" charset="0"/>
              </a:rPr>
              <a:t>osteogenic</a:t>
            </a:r>
            <a:r>
              <a:rPr lang="en-US" sz="2400" dirty="0" smtClean="0">
                <a:latin typeface="Comic Sans MS" pitchFamily="66" charset="0"/>
              </a:rPr>
              <a:t> layer at the surface of the </a:t>
            </a:r>
            <a:r>
              <a:rPr lang="en-US" sz="2400" dirty="0" err="1" smtClean="0">
                <a:latin typeface="Comic Sans MS" pitchFamily="66" charset="0"/>
              </a:rPr>
              <a:t>cribriform</a:t>
            </a:r>
            <a:r>
              <a:rPr lang="en-US" sz="2400" dirty="0" smtClean="0">
                <a:latin typeface="Comic Sans MS" pitchFamily="66" charset="0"/>
              </a:rPr>
              <a:t> plate is low compare to cells in epithelium and connective tissue. </a:t>
            </a:r>
          </a:p>
          <a:p>
            <a:pPr marL="640080" lvl="1" indent="-246888" algn="just">
              <a:lnSpc>
                <a:spcPct val="150000"/>
              </a:lnSpc>
              <a:buFont typeface="Wingdings 2"/>
              <a:buChar char=""/>
              <a:defRPr/>
            </a:pPr>
            <a:r>
              <a:rPr lang="en-US" sz="2400" u="sng" dirty="0" smtClean="0">
                <a:latin typeface="Comic Sans MS" pitchFamily="66" charset="0"/>
              </a:rPr>
              <a:t>Decreased </a:t>
            </a:r>
            <a:r>
              <a:rPr lang="en-US" sz="2400" u="sng" dirty="0" err="1" smtClean="0">
                <a:latin typeface="Comic Sans MS" pitchFamily="66" charset="0"/>
              </a:rPr>
              <a:t>trabeculation</a:t>
            </a:r>
            <a:r>
              <a:rPr lang="en-US" sz="2400" u="sng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is often seen which may be related to diminished functional stimulation because of tooth loss or to the presence of osteoporotic changes</a:t>
            </a:r>
            <a:endParaRPr lang="en-IN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healing rate of bone in extraction sockets appears to be unaffected by increasing age.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Indeed, the success of </a:t>
            </a:r>
            <a:r>
              <a:rPr lang="en-IN" sz="2800" dirty="0" err="1" smtClean="0"/>
              <a:t>osseointegrated</a:t>
            </a:r>
            <a:r>
              <a:rPr lang="en-IN" sz="2800" dirty="0" smtClean="0"/>
              <a:t> dental implants, which rely on intact bone-healing responses, does not appear to be age related</a:t>
            </a:r>
            <a:endParaRPr lang="en-IN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BACTERIAL PLAQUE</a:t>
            </a:r>
            <a:endParaRPr lang="en-IN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 smtClean="0"/>
              <a:t>Dentogingival</a:t>
            </a:r>
            <a:r>
              <a:rPr lang="en-IN" sz="2800" dirty="0" smtClean="0"/>
              <a:t> plaque accumulation has been suggested to increase with age.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 gingival recession, the surface characteristics of the exposed root surface act as a substrate for plaque formation compared with enamel.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Other studies have shown no difference in plaque quantity with age </a:t>
            </a:r>
            <a:endParaRPr lang="en-IN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43966" cy="71435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</a:t>
            </a:r>
            <a:endParaRPr lang="en-IN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14348" y="771548"/>
          <a:ext cx="7929618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643206"/>
                <a:gridCol w="2643206"/>
              </a:tblGrid>
              <a:tr h="340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CORE AREAS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DOMIN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CATEGORY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/>
                </a:tc>
              </a:tr>
              <a:tr h="4923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  <a:p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Affective </a:t>
                      </a:r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Desire to know</a:t>
                      </a: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i="1" dirty="0"/>
                    </a:p>
                  </a:txBody>
                  <a:tcPr/>
                </a:tc>
              </a:tr>
              <a:tr h="4923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Gingival </a:t>
                      </a:r>
                      <a:r>
                        <a:rPr lang="en-US" sz="1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eithelium</a:t>
                      </a: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IN" sz="18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Must be</a:t>
                      </a:r>
                      <a:r>
                        <a:rPr lang="en-US" i="1" baseline="0" dirty="0" smtClean="0"/>
                        <a:t> know</a:t>
                      </a:r>
                      <a:endParaRPr lang="en-IN" i="1" dirty="0"/>
                    </a:p>
                  </a:txBody>
                  <a:tcPr/>
                </a:tc>
              </a:tr>
              <a:tr h="492373">
                <a:tc>
                  <a:txBody>
                    <a:bodyPr/>
                    <a:lstStyle/>
                    <a:p>
                      <a:r>
                        <a:rPr lang="en-IN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Gingival Connective Tissue </a:t>
                      </a:r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Must be know</a:t>
                      </a:r>
                      <a:endParaRPr lang="en-IN" i="1" dirty="0"/>
                    </a:p>
                  </a:txBody>
                  <a:tcPr/>
                </a:tc>
              </a:tr>
              <a:tr h="17584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Periodontal Ligament</a:t>
                      </a:r>
                    </a:p>
                    <a:p>
                      <a:pPr>
                        <a:buNone/>
                      </a:pPr>
                      <a:endParaRPr lang="en-IN" sz="18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IN" sz="1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Cementum</a:t>
                      </a:r>
                      <a:endParaRPr lang="en-IN" sz="18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None/>
                      </a:pPr>
                      <a:endParaRPr lang="en-IN" sz="18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IN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Alveolar Bone</a:t>
                      </a:r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IN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Must be know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Must be know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Must be know</a:t>
                      </a:r>
                      <a:endParaRPr lang="en-IN" i="1" dirty="0"/>
                    </a:p>
                  </a:txBody>
                  <a:tcPr/>
                </a:tc>
              </a:tr>
              <a:tr h="28135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8135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3720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For </a:t>
            </a:r>
            <a:r>
              <a:rPr lang="en-IN" sz="2800" dirty="0" err="1" smtClean="0"/>
              <a:t>supragingival</a:t>
            </a:r>
            <a:r>
              <a:rPr lang="en-IN" sz="2800" dirty="0" smtClean="0"/>
              <a:t> plaque....no differences have been shown for plaque composition.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For sub-gingival plaque, ....one study reported increased numbers of enteric rods and pseudo-monads in older adults.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increased role for </a:t>
            </a:r>
            <a:r>
              <a:rPr lang="en-IN" sz="2800" i="1" dirty="0" err="1" smtClean="0"/>
              <a:t>Porphyromonas</a:t>
            </a:r>
            <a:r>
              <a:rPr lang="en-IN" sz="2800" i="1" dirty="0" smtClean="0"/>
              <a:t> </a:t>
            </a:r>
            <a:r>
              <a:rPr lang="en-IN" sz="2800" i="1" dirty="0" err="1" smtClean="0"/>
              <a:t>gingivalis</a:t>
            </a:r>
            <a:r>
              <a:rPr lang="en-IN" sz="2800" i="1" dirty="0" smtClean="0"/>
              <a:t> and a decreased role for </a:t>
            </a:r>
            <a:r>
              <a:rPr lang="en-IN" sz="2800" i="1" dirty="0" err="1" smtClean="0"/>
              <a:t>Actinobacillus</a:t>
            </a:r>
            <a:r>
              <a:rPr lang="en-IN" sz="2800" i="1" dirty="0" smtClean="0"/>
              <a:t> </a:t>
            </a:r>
            <a:r>
              <a:rPr lang="en-IN" sz="2800" i="1" dirty="0" err="1" smtClean="0"/>
              <a:t>actinomycetemcomitans</a:t>
            </a:r>
            <a:endParaRPr lang="en-IN" sz="28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IMMUNE RESPONSE</a:t>
            </a:r>
            <a:endParaRPr lang="en-IN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</a:rPr>
              <a:t>A decline in immune responses occurs with aging.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</a:rPr>
              <a:t>Changes in older subjects are complex, encompassing an increase in serum immunoglobulin levels,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</a:rPr>
              <a:t>Increase in serum natural killer cells, and an increase in interleukin (IL)-l, IL-6, and tumor necrosis factor.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</a:rPr>
              <a:t>In fact, the combination of an </a:t>
            </a:r>
            <a:r>
              <a:rPr lang="en-US" sz="2000" u="sng" dirty="0" smtClean="0">
                <a:latin typeface="Comic Sans MS" pitchFamily="66" charset="0"/>
              </a:rPr>
              <a:t>increase in serum </a:t>
            </a:r>
            <a:r>
              <a:rPr lang="en-US" sz="2000" u="sng" dirty="0" err="1" smtClean="0">
                <a:latin typeface="Comic Sans MS" pitchFamily="66" charset="0"/>
              </a:rPr>
              <a:t>IgG</a:t>
            </a:r>
            <a:r>
              <a:rPr lang="en-US" sz="2000" u="sng" dirty="0" smtClean="0">
                <a:latin typeface="Comic Sans MS" pitchFamily="66" charset="0"/>
              </a:rPr>
              <a:t> titers </a:t>
            </a:r>
            <a:r>
              <a:rPr lang="en-US" sz="2000" dirty="0" smtClean="0">
                <a:latin typeface="Comic Sans MS" pitchFamily="66" charset="0"/>
              </a:rPr>
              <a:t>and a </a:t>
            </a:r>
            <a:r>
              <a:rPr lang="en-US" sz="2000" u="sng" dirty="0" smtClean="0">
                <a:latin typeface="Comic Sans MS" pitchFamily="66" charset="0"/>
              </a:rPr>
              <a:t>decline in the efficacy of cellular immunity</a:t>
            </a:r>
            <a:r>
              <a:rPr lang="en-US" sz="2000" dirty="0" smtClean="0">
                <a:latin typeface="Comic Sans MS" pitchFamily="66" charset="0"/>
              </a:rPr>
              <a:t> may result in an increased risk for </a:t>
            </a:r>
            <a:r>
              <a:rPr lang="en-US" sz="2000" dirty="0" err="1" smtClean="0">
                <a:latin typeface="Comic Sans MS" pitchFamily="66" charset="0"/>
              </a:rPr>
              <a:t>periodontitis</a:t>
            </a:r>
            <a:r>
              <a:rPr lang="en-US" sz="2000" dirty="0" smtClean="0">
                <a:latin typeface="Comic Sans MS" pitchFamily="66" charset="0"/>
              </a:rPr>
              <a:t> with increasing   age.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002060"/>
                </a:solidFill>
              </a:rPr>
              <a:t>EFFECTS OF AGING ON PROGRESSION OF PERIODONTAL DISEASE </a:t>
            </a:r>
            <a:endParaRPr lang="en-IN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In a classic experimental gingivitis study by </a:t>
            </a:r>
            <a:r>
              <a:rPr lang="en-IN" sz="2800" b="1" dirty="0" err="1" smtClean="0">
                <a:solidFill>
                  <a:srgbClr val="FFFF00"/>
                </a:solidFill>
              </a:rPr>
              <a:t>Loe</a:t>
            </a:r>
            <a:r>
              <a:rPr lang="en-IN" sz="2800" b="1" dirty="0" smtClean="0">
                <a:solidFill>
                  <a:srgbClr val="FFFF00"/>
                </a:solidFill>
              </a:rPr>
              <a:t> H (1965)</a:t>
            </a:r>
            <a:r>
              <a:rPr lang="en-IN" sz="2800" dirty="0" smtClean="0"/>
              <a:t>, subjects were rendered plaque and inflammation free through frequent professional cleaning.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Once this was achieved, the subjects abstained from oral hygiene measures for periods of 3 weeks to allow gingivitis to develop.</a:t>
            </a:r>
            <a:endParaRPr lang="en-IN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In this experimental model, a comparison of developing gingivitis between young and older individuals demonstrated a greater inflammatory response in older subjects, both in humans and dogs</a:t>
            </a:r>
            <a:endParaRPr lang="en-IN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In the older age group (65-80 years), the findings included a greater size of infiltrated connective tissue, increased gingival </a:t>
            </a:r>
            <a:r>
              <a:rPr lang="en-IN" sz="2800" dirty="0" err="1" smtClean="0"/>
              <a:t>crevicular</a:t>
            </a:r>
            <a:r>
              <a:rPr lang="en-IN" sz="2800" dirty="0" smtClean="0"/>
              <a:t> fluid flow, and increased gingival index.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Age has been suggested as being not a true risk factor but a background or an associated factor for </a:t>
            </a:r>
            <a:r>
              <a:rPr lang="en-IN" sz="2800" dirty="0" err="1" smtClean="0"/>
              <a:t>periodontitis</a:t>
            </a:r>
            <a:r>
              <a:rPr lang="en-IN" sz="2800" dirty="0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002060"/>
                </a:solidFill>
              </a:rPr>
              <a:t>AGING AND RESPONSE TO TREATMENT OF THE PERIODONTIUM </a:t>
            </a:r>
            <a:endParaRPr lang="en-IN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few studies clearly demonstrate that despite the </a:t>
            </a:r>
            <a:r>
              <a:rPr lang="en-IN" sz="2800" dirty="0" err="1" smtClean="0"/>
              <a:t>histologic</a:t>
            </a:r>
            <a:r>
              <a:rPr lang="en-IN" sz="2800" dirty="0" smtClean="0"/>
              <a:t> changes in the </a:t>
            </a:r>
            <a:r>
              <a:rPr lang="en-IN" sz="2800" dirty="0" err="1" smtClean="0"/>
              <a:t>periodontium</a:t>
            </a:r>
            <a:r>
              <a:rPr lang="en-IN" sz="2800" dirty="0" smtClean="0"/>
              <a:t> with aging, no differences in response to nonsurgical or surgical treatment have been shown for </a:t>
            </a:r>
            <a:r>
              <a:rPr lang="en-IN" sz="2800" dirty="0" err="1" smtClean="0"/>
              <a:t>periodontitis</a:t>
            </a:r>
            <a:r>
              <a:rPr lang="en-IN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If plaque control is not ideal, however, continued loss of attachment is inevitable 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>Summary</a:t>
            </a:r>
            <a:r>
              <a:rPr lang="en-US" i="1" dirty="0" smtClean="0">
                <a:latin typeface="Algerian" pitchFamily="82" charset="0"/>
              </a:rPr>
              <a:t> </a:t>
            </a:r>
            <a:endParaRPr lang="en-IN" i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8686800" cy="484030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2800" i="1" dirty="0" smtClean="0"/>
              <a:t>   The biologic effects of aging have either no impact or a minimal impact on an individual’s response to periodontal </a:t>
            </a:r>
            <a:r>
              <a:rPr lang="en-IN" sz="2800" i="1" dirty="0" err="1" smtClean="0"/>
              <a:t>treatment.However</a:t>
            </a:r>
            <a:r>
              <a:rPr lang="en-IN" sz="2800" i="1" dirty="0" smtClean="0"/>
              <a:t>, other factors may have a profound impact, including cognitive and motor skills as well as medical history.</a:t>
            </a:r>
          </a:p>
          <a:p>
            <a:pPr algn="just">
              <a:buNone/>
            </a:pPr>
            <a:r>
              <a:rPr lang="en-IN" sz="2800" i="1" dirty="0" smtClean="0"/>
              <a:t>    An increase in </a:t>
            </a:r>
            <a:r>
              <a:rPr lang="en-IN" sz="2800" i="1" dirty="0" err="1" smtClean="0"/>
              <a:t>cemental</a:t>
            </a:r>
            <a:r>
              <a:rPr lang="en-IN" sz="2800" i="1" dirty="0" smtClean="0"/>
              <a:t> width is a common finding with increase in age. This increase may be 5–10 times increasing with age.</a:t>
            </a:r>
            <a:endParaRPr lang="en-IN" sz="2800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Algerian" pitchFamily="82" charset="0"/>
              </a:rPr>
              <a:t>Reference </a:t>
            </a:r>
            <a:endParaRPr lang="en-IN" i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Newman MG, Takei HH, </a:t>
            </a:r>
            <a:r>
              <a:rPr lang="en-US" dirty="0" err="1" smtClean="0"/>
              <a:t>Klokkevold</a:t>
            </a:r>
            <a:r>
              <a:rPr lang="en-US" dirty="0" smtClean="0"/>
              <a:t> PR, Carranza FA. Carranza’s clinical </a:t>
            </a:r>
            <a:r>
              <a:rPr lang="en-US" dirty="0" err="1" smtClean="0"/>
              <a:t>periodontology</a:t>
            </a:r>
            <a:r>
              <a:rPr lang="en-US" dirty="0" smtClean="0"/>
              <a:t>, 10th ed. Saunders Elsevier; 2007.</a:t>
            </a:r>
          </a:p>
          <a:p>
            <a:pPr algn="just"/>
            <a:r>
              <a:rPr lang="en-US" dirty="0" err="1" smtClean="0"/>
              <a:t>Lindhe</a:t>
            </a:r>
            <a:r>
              <a:rPr lang="en-US" dirty="0" smtClean="0"/>
              <a:t> J, Lang NP and </a:t>
            </a:r>
            <a:r>
              <a:rPr lang="en-US" dirty="0" err="1" smtClean="0"/>
              <a:t>Karring</a:t>
            </a:r>
            <a:r>
              <a:rPr lang="en-US" dirty="0" smtClean="0"/>
              <a:t> T. Clinical </a:t>
            </a:r>
            <a:r>
              <a:rPr lang="en-US" dirty="0" err="1" smtClean="0"/>
              <a:t>Periodontology</a:t>
            </a:r>
            <a:r>
              <a:rPr lang="en-US" dirty="0" smtClean="0"/>
              <a:t> and Implant Dentistry. 6th ed. Oxford (UK): Blackwell Publishing Ltd.; 2015.</a:t>
            </a:r>
          </a:p>
          <a:p>
            <a:pPr algn="just"/>
            <a:r>
              <a:rPr lang="en-US" dirty="0" smtClean="0"/>
              <a:t>Newman MG, Takei HH, </a:t>
            </a:r>
            <a:r>
              <a:rPr lang="en-US" dirty="0" err="1" smtClean="0"/>
              <a:t>Klokkevold</a:t>
            </a:r>
            <a:r>
              <a:rPr lang="en-US" dirty="0" smtClean="0"/>
              <a:t> PR, Carranza FA. Carranza’s clinical </a:t>
            </a:r>
            <a:r>
              <a:rPr lang="en-US" dirty="0" err="1" smtClean="0"/>
              <a:t>periodontology</a:t>
            </a:r>
            <a:r>
              <a:rPr lang="en-US" dirty="0" smtClean="0"/>
              <a:t>, 13th ed. Saunders Elsevier; 2018.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r>
              <a:rPr lang="en-US" sz="49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YOU</a:t>
            </a:r>
            <a:r>
              <a:rPr lang="en-IN" sz="49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/>
            </a:r>
            <a:br>
              <a:rPr lang="en-IN" sz="49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</a:br>
            <a:endParaRPr lang="en-IN" sz="4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lgerian" pitchFamily="82" charset="0"/>
              </a:rPr>
              <a:t>contents</a:t>
            </a:r>
            <a:endParaRPr lang="en-IN" sz="40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829196"/>
          </a:xfrm>
        </p:spPr>
        <p:txBody>
          <a:bodyPr>
            <a:noAutofit/>
          </a:bodyPr>
          <a:lstStyle/>
          <a:p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Gingival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epithelium </a:t>
            </a:r>
            <a:endParaRPr lang="en-I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•  Gingival Connective Tissue </a:t>
            </a:r>
          </a:p>
          <a:p>
            <a:pPr>
              <a:buNone/>
            </a:pPr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•  Periodontal Ligament</a:t>
            </a:r>
          </a:p>
          <a:p>
            <a:pPr>
              <a:buNone/>
            </a:pPr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•  </a:t>
            </a:r>
            <a:r>
              <a:rPr lang="en-IN" sz="2400" i="1" dirty="0" err="1" smtClean="0">
                <a:latin typeface="Times New Roman" pitchFamily="18" charset="0"/>
                <a:cs typeface="Times New Roman" pitchFamily="18" charset="0"/>
              </a:rPr>
              <a:t>Cementum</a:t>
            </a:r>
            <a:endParaRPr lang="en-I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•  Alveolar Bone</a:t>
            </a:r>
          </a:p>
          <a:p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 Effects of Aging on the Progression of Periodontal Diseases</a:t>
            </a:r>
          </a:p>
          <a:p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 Effects of Aging on the Response to Treatment of the</a:t>
            </a:r>
          </a:p>
          <a:p>
            <a:pPr>
              <a:buNone/>
            </a:pPr>
            <a:r>
              <a:rPr lang="en-IN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400" i="1" dirty="0" err="1" smtClean="0">
                <a:latin typeface="Times New Roman" pitchFamily="18" charset="0"/>
                <a:cs typeface="Times New Roman" pitchFamily="18" charset="0"/>
              </a:rPr>
              <a:t>Periodontium</a:t>
            </a:r>
            <a:endParaRPr lang="en-IN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Summary 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IN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386364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Increased life expectancy and greater health expectations may lead to changes in demand from older individuals for periodontal treatment. Therefore, an understanding of the impact of aging on the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periodontium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is critical. 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472" y="428604"/>
            <a:ext cx="3500462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600" b="1" i="1" dirty="0" smtClean="0">
                <a:latin typeface="Algerian" pitchFamily="82" charset="0"/>
                <a:cs typeface="Times New Roman" panose="02020603050405020304" pitchFamily="18" charset="0"/>
              </a:rPr>
              <a:t>Introduction</a:t>
            </a:r>
            <a:endParaRPr lang="en-IN" sz="3600" b="1" i="1" dirty="0">
              <a:latin typeface="Algerian" pitchFamily="8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2060"/>
                </a:solidFill>
              </a:rPr>
              <a:t>GINGIVAL EPITHELIUM </a:t>
            </a:r>
            <a:endParaRPr lang="en-IN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Thinning and decreased </a:t>
            </a:r>
            <a:r>
              <a:rPr lang="en-IN" sz="2800" b="1" dirty="0" err="1"/>
              <a:t>keratinization</a:t>
            </a:r>
            <a:r>
              <a:rPr lang="en-IN" sz="2800" b="1" dirty="0"/>
              <a:t> of the gingival epithelium </a:t>
            </a:r>
            <a:r>
              <a:rPr lang="en-IN" sz="2800" dirty="0" smtClean="0"/>
              <a:t>..........The </a:t>
            </a:r>
            <a:r>
              <a:rPr lang="en-IN" sz="2800" dirty="0"/>
              <a:t>significance of these findings could mean an increase in epithelial permeability to bacterial antigens, a decreased resistance to functional trauma, or </a:t>
            </a:r>
            <a:r>
              <a:rPr lang="en-IN" sz="2800" dirty="0" smtClean="0"/>
              <a:t>both.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/>
              <a:t>flattening of </a:t>
            </a:r>
            <a:r>
              <a:rPr lang="en-IN" sz="2800" b="1" dirty="0" err="1"/>
              <a:t>rete</a:t>
            </a:r>
            <a:r>
              <a:rPr lang="en-IN" sz="2800" b="1" dirty="0"/>
              <a:t> pegs and altered cell density</a:t>
            </a:r>
            <a:r>
              <a:rPr lang="en-IN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 smtClean="0"/>
              <a:t>Migration of the </a:t>
            </a:r>
            <a:r>
              <a:rPr lang="en-IN" sz="2800" b="1" dirty="0" err="1" smtClean="0"/>
              <a:t>junctional</a:t>
            </a:r>
            <a:r>
              <a:rPr lang="en-IN" sz="2800" b="1" dirty="0" smtClean="0"/>
              <a:t> epithelium to a more apical position on the root surface.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 smtClean="0"/>
              <a:t>In other animal studies, however, no apical migration has been noted.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With continuing gingival recession, the width of the attached </a:t>
            </a:r>
            <a:r>
              <a:rPr lang="en-IN" sz="2800" dirty="0" err="1" smtClean="0"/>
              <a:t>gingiva</a:t>
            </a:r>
            <a:r>
              <a:rPr lang="en-IN" sz="2800" dirty="0" smtClean="0"/>
              <a:t> would be expected to decrease with age, but the opposite appears to be true.</a:t>
            </a:r>
          </a:p>
          <a:p>
            <a:pPr algn="just">
              <a:lnSpc>
                <a:spcPct val="150000"/>
              </a:lnSpc>
            </a:pP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Alternatively</a:t>
            </a:r>
            <a:r>
              <a:rPr lang="en-IN" sz="2800" dirty="0"/>
              <a:t>, the migration of the </a:t>
            </a:r>
            <a:r>
              <a:rPr lang="en-IN" sz="2800" dirty="0" err="1"/>
              <a:t>junctional</a:t>
            </a:r>
            <a:r>
              <a:rPr lang="en-IN" sz="2800" dirty="0"/>
              <a:t> epithelium to the root surface could be caused by the tooth erupting through the </a:t>
            </a:r>
            <a:r>
              <a:rPr lang="en-IN" sz="2800" dirty="0" err="1"/>
              <a:t>gingiva</a:t>
            </a:r>
            <a:r>
              <a:rPr lang="en-IN" sz="2800" dirty="0"/>
              <a:t> in an attempt to maintain </a:t>
            </a:r>
            <a:r>
              <a:rPr lang="en-IN" sz="2800" dirty="0" err="1"/>
              <a:t>occlusal</a:t>
            </a:r>
            <a:r>
              <a:rPr lang="en-IN" sz="2800" dirty="0"/>
              <a:t> contact with its opposing tooth (passive eruption) as a result of tooth surface loss from </a:t>
            </a:r>
            <a:r>
              <a:rPr lang="en-IN" sz="2800" dirty="0" smtClean="0"/>
              <a:t>attrition.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8601683" cy="41764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/>
              <a:t>Diagram showing the relationship of the gingival margin with the crown and root surface. Normal relationship with the gingival margin 1 to 2 mm above the </a:t>
            </a:r>
            <a:r>
              <a:rPr lang="en-IN" dirty="0" err="1"/>
              <a:t>cementoenamel</a:t>
            </a:r>
            <a:r>
              <a:rPr lang="en-IN" dirty="0"/>
              <a:t> junction </a:t>
            </a:r>
            <a:r>
              <a:rPr lang="en-IN" i="1" dirty="0"/>
              <a:t>(A). Wear of the </a:t>
            </a:r>
            <a:r>
              <a:rPr lang="en-IN" i="1" dirty="0" err="1"/>
              <a:t>incisal</a:t>
            </a:r>
            <a:r>
              <a:rPr lang="en-IN" i="1" dirty="0"/>
              <a:t> edge and continued tooth eruption (B). The gingival margin remains in the same position as in A; therefore the root surface is exposed, and clinical recession is evident. The width of the attached </a:t>
            </a:r>
            <a:r>
              <a:rPr lang="en-IN" i="1" dirty="0" err="1"/>
              <a:t>gingiva</a:t>
            </a:r>
            <a:r>
              <a:rPr lang="en-IN" i="1" dirty="0"/>
              <a:t> has not changed. Wear of the </a:t>
            </a:r>
            <a:r>
              <a:rPr lang="en-IN" i="1" dirty="0" err="1"/>
              <a:t>incisal</a:t>
            </a:r>
            <a:r>
              <a:rPr lang="en-IN" i="1" dirty="0"/>
              <a:t> edge and continued tooth eruption (C). The gingival margin has moved with the tooth; therefore the entire </a:t>
            </a:r>
            <a:r>
              <a:rPr lang="en-IN" i="1" dirty="0" err="1"/>
              <a:t>dentogingival</a:t>
            </a:r>
            <a:r>
              <a:rPr lang="en-IN" i="1" dirty="0"/>
              <a:t> complex has moved </a:t>
            </a:r>
            <a:r>
              <a:rPr lang="en-IN" i="1" dirty="0" err="1"/>
              <a:t>coronally</a:t>
            </a:r>
            <a:r>
              <a:rPr lang="en-IN" i="1" dirty="0"/>
              <a:t>, with a resulting increase in the width of the attached </a:t>
            </a:r>
            <a:r>
              <a:rPr lang="en-IN" i="1" dirty="0" err="1"/>
              <a:t>gingiva</a:t>
            </a:r>
            <a:r>
              <a:rPr lang="en-IN" i="1" dirty="0"/>
              <a:t>. No wear of </a:t>
            </a:r>
            <a:r>
              <a:rPr lang="en-IN" i="1" dirty="0" err="1"/>
              <a:t>incisal</a:t>
            </a:r>
            <a:r>
              <a:rPr lang="en-IN" i="1" dirty="0"/>
              <a:t> edge is evident (D). </a:t>
            </a:r>
            <a:r>
              <a:rPr lang="en-IN" i="1" dirty="0" err="1"/>
              <a:t>Gingiva</a:t>
            </a:r>
            <a:r>
              <a:rPr lang="en-IN" i="1" dirty="0"/>
              <a:t> has moved apically, and clinical recession is evident. The width of attached </a:t>
            </a:r>
            <a:r>
              <a:rPr lang="en-IN" i="1" dirty="0" err="1"/>
              <a:t>gingiva</a:t>
            </a:r>
            <a:r>
              <a:rPr lang="en-IN" i="1" dirty="0"/>
              <a:t> is reduced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1319</Words>
  <Application>Microsoft Office PowerPoint</Application>
  <PresentationFormat>On-screen Show (4:3)</PresentationFormat>
  <Paragraphs>113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AGING AND THE PERIODONTIUM </vt:lpstr>
      <vt:lpstr>SPECIFIC LEARNING OBJECTIVES</vt:lpstr>
      <vt:lpstr>contents</vt:lpstr>
      <vt:lpstr>Slide 4</vt:lpstr>
      <vt:lpstr>GINGIVAL EPITHELIUM </vt:lpstr>
      <vt:lpstr>Slide 6</vt:lpstr>
      <vt:lpstr>Slide 7</vt:lpstr>
      <vt:lpstr>Slide 8</vt:lpstr>
      <vt:lpstr>Slide 9</vt:lpstr>
      <vt:lpstr>Gingival Connective Tissue </vt:lpstr>
      <vt:lpstr>Slide 11</vt:lpstr>
      <vt:lpstr>PERIODONTAL LIGAMENT</vt:lpstr>
      <vt:lpstr>Slide 13</vt:lpstr>
      <vt:lpstr>CEMENTUM</vt:lpstr>
      <vt:lpstr>ALVEOLAR BONE </vt:lpstr>
      <vt:lpstr>Experimental animals show: (Van der velden, 1984)</vt:lpstr>
      <vt:lpstr>Slide 17</vt:lpstr>
      <vt:lpstr>Slide 18</vt:lpstr>
      <vt:lpstr>BACTERIAL PLAQUE</vt:lpstr>
      <vt:lpstr>Slide 20</vt:lpstr>
      <vt:lpstr>IMMUNE RESPONSE</vt:lpstr>
      <vt:lpstr>EFFECTS OF AGING ON PROGRESSION OF PERIODONTAL DISEASE </vt:lpstr>
      <vt:lpstr>Slide 23</vt:lpstr>
      <vt:lpstr>Slide 24</vt:lpstr>
      <vt:lpstr>AGING AND RESPONSE TO TREATMENT OF THE PERIODONTIUM </vt:lpstr>
      <vt:lpstr>Summary </vt:lpstr>
      <vt:lpstr>Reference </vt:lpstr>
      <vt:lpstr>       THANK YOU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20</cp:revision>
  <dcterms:created xsi:type="dcterms:W3CDTF">2019-12-04T07:20:45Z</dcterms:created>
  <dcterms:modified xsi:type="dcterms:W3CDTF">2023-03-24T04:32:42Z</dcterms:modified>
</cp:coreProperties>
</file>